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5" r:id="rId2"/>
    <p:sldId id="327" r:id="rId3"/>
    <p:sldId id="330" r:id="rId4"/>
    <p:sldId id="326" r:id="rId5"/>
    <p:sldId id="331" r:id="rId6"/>
    <p:sldId id="332" r:id="rId7"/>
    <p:sldId id="328" r:id="rId8"/>
    <p:sldId id="333" r:id="rId9"/>
    <p:sldId id="334" r:id="rId10"/>
    <p:sldId id="335" r:id="rId11"/>
    <p:sldId id="329" r:id="rId12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00"/>
    <a:srgbClr val="FFCC99"/>
    <a:srgbClr val="993300"/>
    <a:srgbClr val="CC6600"/>
    <a:srgbClr val="990000"/>
    <a:srgbClr val="0099CC"/>
    <a:srgbClr val="99CC00"/>
    <a:srgbClr val="CCCC00"/>
    <a:srgbClr val="EF4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17" autoAdjust="0"/>
  </p:normalViewPr>
  <p:slideViewPr>
    <p:cSldViewPr>
      <p:cViewPr>
        <p:scale>
          <a:sx n="87" d="100"/>
          <a:sy n="87" d="100"/>
        </p:scale>
        <p:origin x="-190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  <p:pic>
        <p:nvPicPr>
          <p:cNvPr id="5" name="Picture 2" descr="C:\DOCUME~1\lenain\LOCALS~1\Temp\7zEAD.tmp\LOGO-CE for Devco EN Positive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0400" y="324000"/>
            <a:ext cx="1811933" cy="13968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4248000" y="1368000"/>
            <a:ext cx="648000" cy="36000"/>
          </a:xfrm>
          <a:prstGeom prst="rect">
            <a:avLst/>
          </a:prstGeom>
          <a:solidFill>
            <a:srgbClr val="E95D0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4219200" y="6436800"/>
            <a:ext cx="687600" cy="457200"/>
          </a:xfrm>
          <a:prstGeom prst="rect">
            <a:avLst/>
          </a:prstGeom>
          <a:solidFill>
            <a:srgbClr val="E95D0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 descr="C:\DOCUME~1\lenain\LOCALS~1\Temp\7zEC0.tmp\Footer Box Devco EuropeAid Transparent.png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9200" y="6428184"/>
            <a:ext cx="68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255200" y="6458400"/>
            <a:ext cx="612000" cy="406800"/>
          </a:xfrm>
          <a:prstGeom prst="rect">
            <a:avLst/>
          </a:prstGeom>
          <a:solidFill>
            <a:srgbClr val="E95D0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E95D0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None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pic>
        <p:nvPicPr>
          <p:cNvPr id="2050" name="Picture 2" descr="C:\DOCUME~1\lenain\LOCALS~1\Temp\7zEB0.tmp\LOGO-CE for Devco EN Negative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4800" y="306000"/>
            <a:ext cx="1620466" cy="1249200"/>
          </a:xfrm>
          <a:prstGeom prst="rect">
            <a:avLst/>
          </a:prstGeom>
          <a:noFill/>
        </p:spPr>
      </p:pic>
      <p:pic>
        <p:nvPicPr>
          <p:cNvPr id="10" name="Picture 9" descr="C:\DOCUME~1\lenain\LOCALS~1\Temp\7zEC0.tmp\Footer Box Devco EuropeAid Transparent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5200" y="6458400"/>
            <a:ext cx="611802" cy="4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 userDrawn="1"/>
        </p:nvSpPr>
        <p:spPr>
          <a:xfrm>
            <a:off x="4266000" y="1249200"/>
            <a:ext cx="612000" cy="25200"/>
          </a:xfrm>
          <a:prstGeom prst="rect">
            <a:avLst/>
          </a:prstGeom>
          <a:solidFill>
            <a:srgbClr val="E95D0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75200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764000"/>
            <a:ext cx="8229600" cy="396925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None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pic>
        <p:nvPicPr>
          <p:cNvPr id="1026" name="Picture 2" descr="C:\DOCUME~1\lenain\LOCALS~1\Temp\7zE329A.tmp\LOGO CE_horizontal_EN_Devc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200" y="5940000"/>
            <a:ext cx="2242800" cy="588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</p:sldLayoutIdLst>
  <p:hf sldNum="0"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None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542925" indent="-277813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989013" indent="-2667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96753"/>
            <a:ext cx="8229600" cy="576063"/>
          </a:xfrm>
        </p:spPr>
        <p:txBody>
          <a:bodyPr/>
          <a:lstStyle/>
          <a:p>
            <a:r>
              <a:rPr lang="es-ES" dirty="0" smtClean="0"/>
              <a:t>TEMATICAS AFINES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04556"/>
          </a:xfr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es-ES_tradnl" sz="2200" b="1" dirty="0" smtClean="0"/>
              <a:t>El papel de las IES en el desarrollo local </a:t>
            </a:r>
            <a:r>
              <a:rPr lang="es-ES_tradnl" sz="2200" dirty="0" smtClean="0"/>
              <a:t>y su relacionamiento con el sector público y privado</a:t>
            </a:r>
          </a:p>
          <a:p>
            <a:pPr algn="just">
              <a:buFont typeface="Arial"/>
              <a:buChar char="•"/>
            </a:pPr>
            <a:r>
              <a:rPr lang="es-ES_tradnl" sz="2200" b="1" dirty="0" smtClean="0"/>
              <a:t>Población objetivo </a:t>
            </a:r>
            <a:r>
              <a:rPr lang="es-ES_tradnl" sz="2200" dirty="0" smtClean="0"/>
              <a:t>grupos en desventaja social/vulnerables, grupos de investigación de las IES</a:t>
            </a:r>
          </a:p>
          <a:p>
            <a:pPr algn="just">
              <a:buFont typeface="Arial"/>
              <a:buChar char="•"/>
            </a:pPr>
            <a:r>
              <a:rPr lang="es-ES_tradnl" sz="2200" b="1" dirty="0" smtClean="0"/>
              <a:t>Formación, Investigación, Extensión desde la demanda </a:t>
            </a:r>
            <a:r>
              <a:rPr lang="es-ES_tradnl" sz="2200" dirty="0" smtClean="0"/>
              <a:t>de los territorios de incidencia,</a:t>
            </a:r>
          </a:p>
          <a:p>
            <a:pPr algn="just">
              <a:buFont typeface="Arial"/>
              <a:buChar char="•"/>
            </a:pPr>
            <a:r>
              <a:rPr lang="es-ES_tradnl" sz="2200" dirty="0" smtClean="0"/>
              <a:t>Fortalecimiento de </a:t>
            </a:r>
            <a:r>
              <a:rPr lang="es-ES_tradnl" sz="2200" b="1" dirty="0" smtClean="0"/>
              <a:t>capacidades internas</a:t>
            </a:r>
          </a:p>
          <a:p>
            <a:pPr algn="just">
              <a:buFont typeface="Arial"/>
              <a:buChar char="•"/>
            </a:pPr>
            <a:r>
              <a:rPr lang="es-ES_tradnl" sz="2200" b="1" dirty="0" smtClean="0"/>
              <a:t>Creación de redes locales e internacionales</a:t>
            </a:r>
            <a:r>
              <a:rPr lang="es-ES_tradnl" sz="2200" dirty="0" smtClean="0"/>
              <a:t>, </a:t>
            </a:r>
          </a:p>
          <a:p>
            <a:pPr algn="just">
              <a:buFont typeface="Arial"/>
              <a:buChar char="•"/>
            </a:pPr>
            <a:r>
              <a:rPr lang="es-ES_tradnl" sz="2200" dirty="0" smtClean="0"/>
              <a:t>Identificación y réplica de </a:t>
            </a:r>
            <a:r>
              <a:rPr lang="es-ES_tradnl" sz="2200" b="1" dirty="0" smtClean="0"/>
              <a:t>Buenas Prácticas</a:t>
            </a:r>
            <a:r>
              <a:rPr lang="es-ES_tradnl" sz="2200" dirty="0" smtClean="0"/>
              <a:t>.</a:t>
            </a:r>
            <a:endParaRPr lang="es-ES" sz="2200" dirty="0"/>
          </a:p>
        </p:txBody>
      </p:sp>
    </p:spTree>
    <p:extLst>
      <p:ext uri="{BB962C8B-B14F-4D97-AF65-F5344CB8AC3E}">
        <p14:creationId xmlns:p14="http://schemas.microsoft.com/office/powerpoint/2010/main" val="3119532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712967" cy="936625"/>
          </a:xfrm>
        </p:spPr>
        <p:txBody>
          <a:bodyPr/>
          <a:lstStyle/>
          <a:p>
            <a:r>
              <a:rPr lang="es-ES" dirty="0"/>
              <a:t>Sostenibilidad </a:t>
            </a:r>
            <a:r>
              <a:rPr lang="es-ES" dirty="0" smtClean="0"/>
              <a:t>III </a:t>
            </a:r>
            <a:r>
              <a:rPr lang="es-ES" dirty="0"/>
              <a:t>(Reunión Lima 2014)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384476"/>
          </a:xfrm>
        </p:spPr>
        <p:txBody>
          <a:bodyPr/>
          <a:lstStyle/>
          <a:p>
            <a:pPr algn="just"/>
            <a:r>
              <a:rPr lang="es-ES" dirty="0" smtClean="0"/>
              <a:t>3) Diseminar </a:t>
            </a:r>
            <a:r>
              <a:rPr lang="es-ES" dirty="0"/>
              <a:t>lo realizado, promoviendo asociaciones y redes, visibilizando lo realizado mediante enlaces de otras webs, realizando encuentros nacionales e internacionales, concretando y distribuyendo productos (programa formativos, plataformas con repositorios, catálogos de buenas prácticas, publicación de indicadores,…), aportando recomendaciones a los decisores, etc.</a:t>
            </a:r>
          </a:p>
          <a:p>
            <a:pPr algn="just"/>
            <a:r>
              <a:rPr lang="es-ES" dirty="0"/>
              <a:t>4)	Concretar proyectos de continuidad en investigación, innovación o gestión.</a:t>
            </a:r>
          </a:p>
          <a:p>
            <a:pPr algn="just"/>
            <a:endParaRPr lang="es-ES" dirty="0"/>
          </a:p>
          <a:p>
            <a:pPr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5079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504577"/>
          </a:xfrm>
        </p:spPr>
        <p:txBody>
          <a:bodyPr/>
          <a:lstStyle/>
          <a:p>
            <a:r>
              <a:rPr lang="es-ES" dirty="0" smtClean="0"/>
              <a:t>PROPUESTAS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104556"/>
          </a:xfr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es-ES" dirty="0" smtClean="0"/>
              <a:t>Creación de centros regionales para replicar las experiencias</a:t>
            </a:r>
            <a:r>
              <a:rPr lang="es-ES" dirty="0" smtClean="0">
                <a:sym typeface="Wingdings"/>
              </a:rPr>
              <a:t> a partir también de las redes promovidas por el proyecto</a:t>
            </a:r>
          </a:p>
          <a:p>
            <a:pPr algn="just">
              <a:buFont typeface="Arial"/>
              <a:buChar char="•"/>
            </a:pPr>
            <a:r>
              <a:rPr lang="es-ES" dirty="0" smtClean="0">
                <a:sym typeface="Wingdings"/>
              </a:rPr>
              <a:t>Los gobiernos nacionales participen mas activamente de los resultados de los proyectos ALFA en cada país Estrategia programa ALFA III de involucramiento </a:t>
            </a:r>
          </a:p>
          <a:p>
            <a:pPr algn="just">
              <a:buFont typeface="Arial"/>
              <a:buChar char="•"/>
            </a:pPr>
            <a:r>
              <a:rPr lang="es-ES" dirty="0" smtClean="0">
                <a:sym typeface="Wingdings"/>
              </a:rPr>
              <a:t>Algunos proyectos deben permear mas las estructuras locales (internas y externas) en busca de la sostenibilidad</a:t>
            </a:r>
          </a:p>
          <a:p>
            <a:pPr algn="just">
              <a:buFont typeface="Arial"/>
              <a:buChar char="•"/>
            </a:pPr>
            <a:endParaRPr lang="es-ES" dirty="0" smtClean="0">
              <a:sym typeface="Wingdings"/>
            </a:endParaRPr>
          </a:p>
          <a:p>
            <a:endParaRPr lang="es-ES" dirty="0">
              <a:sym typeface="Wingdings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49473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268761"/>
            <a:ext cx="8229600" cy="432047"/>
          </a:xfrm>
        </p:spPr>
        <p:txBody>
          <a:bodyPr/>
          <a:lstStyle/>
          <a:p>
            <a:r>
              <a:rPr lang="es-ES" sz="2800" dirty="0" smtClean="0"/>
              <a:t>ACTIVIDADES COMUNES I</a:t>
            </a:r>
            <a:endParaRPr lang="es-ES" sz="28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680520"/>
          </a:xfr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es-ES_tradnl" dirty="0"/>
              <a:t>Identificación de oferta y demanda desde la planeación estratégica territorial Diagnósticos, estudios, mapeos</a:t>
            </a:r>
          </a:p>
          <a:p>
            <a:pPr algn="just">
              <a:buFont typeface="Arial"/>
              <a:buChar char="•"/>
            </a:pPr>
            <a:r>
              <a:rPr lang="es-ES_tradnl" dirty="0" smtClean="0"/>
              <a:t>Articulación interna de las IES con el entorno: ORES/</a:t>
            </a:r>
            <a:r>
              <a:rPr lang="es-ES_tradnl" dirty="0" err="1" smtClean="0"/>
              <a:t>UCI`s</a:t>
            </a:r>
            <a:r>
              <a:rPr lang="es-ES_tradnl" dirty="0" smtClean="0"/>
              <a:t>/Oficinas de enlace</a:t>
            </a:r>
          </a:p>
          <a:p>
            <a:pPr algn="just">
              <a:buFont typeface="Arial"/>
              <a:buChar char="•"/>
            </a:pPr>
            <a:r>
              <a:rPr lang="es-ES_tradnl" dirty="0" smtClean="0"/>
              <a:t>Modelos </a:t>
            </a:r>
            <a:r>
              <a:rPr lang="es-ES_tradnl" dirty="0"/>
              <a:t>de articulación con el territorio y Generación de acuerdos territoriales: planes, pactos</a:t>
            </a:r>
          </a:p>
          <a:p>
            <a:pPr algn="just">
              <a:buFont typeface="Arial"/>
              <a:buChar char="•"/>
            </a:pPr>
            <a:r>
              <a:rPr lang="es-ES_tradnl" dirty="0"/>
              <a:t>Formación: adecuación de mallas curriculares, cursos cortos, pregrados, posgrados</a:t>
            </a:r>
          </a:p>
          <a:p>
            <a:pPr algn="just">
              <a:buFont typeface="Arial"/>
              <a:buChar char="•"/>
            </a:pPr>
            <a:r>
              <a:rPr lang="es-ES_tradnl" dirty="0"/>
              <a:t>Identificación y réplica de </a:t>
            </a:r>
            <a:r>
              <a:rPr lang="es-ES_tradnl" dirty="0" smtClean="0"/>
              <a:t>Buenas Prácticas de las IES</a:t>
            </a:r>
          </a:p>
          <a:p>
            <a:pPr indent="0" algn="just"/>
            <a:endParaRPr lang="es-ES_tradnl" dirty="0"/>
          </a:p>
          <a:p>
            <a:pPr indent="0" algn="just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99137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60540"/>
          </a:xfr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es-ES_tradnl" dirty="0"/>
              <a:t>Intercambios de experiencias</a:t>
            </a:r>
          </a:p>
          <a:p>
            <a:pPr algn="just">
              <a:buFont typeface="Arial"/>
              <a:buChar char="•"/>
            </a:pPr>
            <a:r>
              <a:rPr lang="es-ES_tradnl" dirty="0" smtClean="0"/>
              <a:t>Plataformas </a:t>
            </a:r>
            <a:r>
              <a:rPr lang="es-ES_tradnl" dirty="0"/>
              <a:t>informáticas de apoyo a redes</a:t>
            </a:r>
          </a:p>
          <a:p>
            <a:pPr algn="just">
              <a:buFont typeface="Arial"/>
              <a:buChar char="•"/>
            </a:pPr>
            <a:r>
              <a:rPr lang="es-ES_tradnl" dirty="0" smtClean="0"/>
              <a:t>Investigación </a:t>
            </a:r>
            <a:r>
              <a:rPr lang="es-ES_tradnl" dirty="0"/>
              <a:t>aplicada conjunta de acuerdo a los temas de los proyectos</a:t>
            </a:r>
          </a:p>
          <a:p>
            <a:pPr algn="just">
              <a:buFont typeface="Arial"/>
              <a:buChar char="•"/>
            </a:pPr>
            <a:r>
              <a:rPr lang="es-ES_tradnl" dirty="0"/>
              <a:t>Proyectos piloto</a:t>
            </a:r>
          </a:p>
          <a:p>
            <a:endParaRPr lang="es-E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432569"/>
          </a:xfrm>
        </p:spPr>
        <p:txBody>
          <a:bodyPr/>
          <a:lstStyle/>
          <a:p>
            <a:r>
              <a:rPr lang="es-ES" sz="2800" dirty="0" smtClean="0"/>
              <a:t>ACTIVIDADES COMUNES II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10852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360561"/>
          </a:xfrm>
        </p:spPr>
        <p:txBody>
          <a:bodyPr/>
          <a:lstStyle/>
          <a:p>
            <a:r>
              <a:rPr lang="es-ES" dirty="0" smtClean="0"/>
              <a:t>LOGROS  I (al interno y al externo)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32548"/>
          </a:xfr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es-ES_tradnl" sz="2000" dirty="0" smtClean="0"/>
              <a:t>Haber identificado las necesidades de los territorios de incidencia de las IES</a:t>
            </a:r>
          </a:p>
          <a:p>
            <a:pPr algn="just">
              <a:buFont typeface="Arial"/>
              <a:buChar char="•"/>
            </a:pPr>
            <a:r>
              <a:rPr lang="es-ES_tradnl" sz="2000" dirty="0" smtClean="0"/>
              <a:t>Reorganización/uso de herramientas internas de las IES a partir de las dinámicas del proyecto (p. </a:t>
            </a:r>
            <a:r>
              <a:rPr lang="es-ES_tradnl" sz="2000" dirty="0" err="1" smtClean="0"/>
              <a:t>ej</a:t>
            </a:r>
            <a:r>
              <a:rPr lang="es-ES_tradnl" sz="2000" dirty="0" smtClean="0"/>
              <a:t>: </a:t>
            </a:r>
            <a:r>
              <a:rPr lang="es-ES_tradnl" sz="2000" dirty="0" err="1" smtClean="0"/>
              <a:t>UCI`s</a:t>
            </a:r>
            <a:r>
              <a:rPr lang="es-ES_tradnl" sz="2000" dirty="0" smtClean="0"/>
              <a:t>, ORES, nuevos programas)</a:t>
            </a:r>
          </a:p>
          <a:p>
            <a:pPr algn="just">
              <a:buFont typeface="Arial"/>
              <a:buChar char="•"/>
            </a:pPr>
            <a:r>
              <a:rPr lang="es-ES_tradnl" sz="2000" dirty="0" smtClean="0"/>
              <a:t>Programas de formación/investigación/extensión adecuados a las demandas territoriales; mayor conciencia al interno del </a:t>
            </a:r>
            <a:r>
              <a:rPr lang="es-ES_tradnl" sz="2000" dirty="0" err="1" smtClean="0"/>
              <a:t>I+D+i</a:t>
            </a:r>
            <a:r>
              <a:rPr lang="es-ES_tradnl" sz="2000" dirty="0" smtClean="0"/>
              <a:t> para el desarrollo socioeconómico</a:t>
            </a:r>
          </a:p>
          <a:p>
            <a:pPr algn="just">
              <a:buFont typeface="Arial"/>
              <a:buChar char="•"/>
            </a:pPr>
            <a:r>
              <a:rPr lang="es-ES_tradnl" sz="2000" dirty="0" smtClean="0"/>
              <a:t>Mejora </a:t>
            </a:r>
            <a:r>
              <a:rPr lang="es-ES_tradnl" sz="2000" dirty="0"/>
              <a:t>de la confianza con los actores sociales del </a:t>
            </a:r>
            <a:r>
              <a:rPr lang="es-ES_tradnl" sz="2000" dirty="0" smtClean="0"/>
              <a:t>territorio; vinculación de nuevos que no estaban previstos al inicio del proyecto</a:t>
            </a:r>
          </a:p>
          <a:p>
            <a:pPr algn="just">
              <a:buFont typeface="Arial"/>
              <a:buChar char="•"/>
            </a:pPr>
            <a:r>
              <a:rPr lang="es-ES_tradnl" sz="2000" dirty="0" smtClean="0"/>
              <a:t>Mayor proyección en extensión de las IES</a:t>
            </a:r>
          </a:p>
          <a:p>
            <a:pPr algn="just">
              <a:buFont typeface="Arial"/>
              <a:buChar char="•"/>
            </a:pPr>
            <a:r>
              <a:rPr lang="es-ES_tradnl" sz="2000" dirty="0" smtClean="0"/>
              <a:t>Generación de nuevos métodos de enseñanza</a:t>
            </a:r>
            <a:endParaRPr lang="es-ES_tradnl" sz="2000" dirty="0"/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712927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04556"/>
          </a:xfr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es-ES" sz="2200" dirty="0" smtClean="0"/>
              <a:t>Desarrollo de competencias en las áreas afines al proyecto.</a:t>
            </a:r>
          </a:p>
          <a:p>
            <a:pPr algn="just">
              <a:buFont typeface="Arial"/>
              <a:buChar char="•"/>
            </a:pPr>
            <a:r>
              <a:rPr lang="es-ES" sz="2200" dirty="0" smtClean="0"/>
              <a:t>Adecuada articulación de trabajo entre IES públicas y privadas</a:t>
            </a:r>
          </a:p>
          <a:p>
            <a:pPr algn="just">
              <a:buFont typeface="Arial"/>
              <a:buChar char="•"/>
            </a:pPr>
            <a:r>
              <a:rPr lang="es-ES" sz="2200" dirty="0" smtClean="0"/>
              <a:t>Alianzas de algunos de los proyectos con la empresa privada(formación, investigación y extensión)</a:t>
            </a:r>
          </a:p>
          <a:p>
            <a:pPr algn="just">
              <a:buFont typeface="Arial"/>
              <a:buChar char="•"/>
            </a:pPr>
            <a:r>
              <a:rPr lang="es-ES" sz="2200" dirty="0" smtClean="0"/>
              <a:t>La participación de los gobiernos locales (nivel central) no ha sido uniforme</a:t>
            </a:r>
          </a:p>
          <a:p>
            <a:pPr algn="just">
              <a:buFont typeface="Arial"/>
              <a:buChar char="•"/>
            </a:pPr>
            <a:endParaRPr lang="es-ES" sz="2200" dirty="0" smtClean="0"/>
          </a:p>
          <a:p>
            <a:pPr algn="just">
              <a:buFont typeface="Arial"/>
              <a:buChar char="•"/>
            </a:pPr>
            <a:endParaRPr lang="es-ES" sz="2200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360561"/>
          </a:xfrm>
        </p:spPr>
        <p:txBody>
          <a:bodyPr/>
          <a:lstStyle/>
          <a:p>
            <a:r>
              <a:rPr lang="es-ES" dirty="0" smtClean="0"/>
              <a:t>LOGROS  II (al interno y al externo)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87709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04556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s-ES" dirty="0" smtClean="0"/>
              <a:t>Conformación de redes</a:t>
            </a:r>
          </a:p>
          <a:p>
            <a:pPr>
              <a:buFont typeface="Arial"/>
              <a:buChar char="•"/>
            </a:pPr>
            <a:r>
              <a:rPr lang="es-ES" dirty="0" smtClean="0"/>
              <a:t>Inclusión real de la población mas vulnerable</a:t>
            </a:r>
          </a:p>
          <a:p>
            <a:pPr>
              <a:buFont typeface="Arial"/>
              <a:buChar char="•"/>
            </a:pPr>
            <a:r>
              <a:rPr lang="es-ES" dirty="0" smtClean="0"/>
              <a:t>Generación de nuevas alianzas entre IES para temáticas diferentes a las abordadas por el proyecto</a:t>
            </a:r>
          </a:p>
          <a:p>
            <a:pPr>
              <a:buFont typeface="Arial"/>
              <a:buChar char="•"/>
            </a:pPr>
            <a:r>
              <a:rPr lang="es-ES" dirty="0" smtClean="0"/>
              <a:t>Consecución de recursos locales </a:t>
            </a:r>
            <a:endParaRPr lang="es-E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360561"/>
          </a:xfrm>
        </p:spPr>
        <p:txBody>
          <a:bodyPr/>
          <a:lstStyle/>
          <a:p>
            <a:r>
              <a:rPr lang="es-ES" dirty="0" smtClean="0"/>
              <a:t>LOGROS  III (al interno y al externo)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3607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340769"/>
            <a:ext cx="8229600" cy="576064"/>
          </a:xfrm>
        </p:spPr>
        <p:txBody>
          <a:bodyPr/>
          <a:lstStyle/>
          <a:p>
            <a:r>
              <a:rPr lang="es-ES" dirty="0" smtClean="0"/>
              <a:t>SOSTENIBILIDAD (Reuni</a:t>
            </a:r>
            <a:r>
              <a:rPr lang="es-ES" dirty="0" smtClean="0"/>
              <a:t>ón </a:t>
            </a:r>
            <a:r>
              <a:rPr lang="es-ES" dirty="0" smtClean="0"/>
              <a:t>M</a:t>
            </a:r>
            <a:r>
              <a:rPr lang="es-ES" dirty="0" smtClean="0"/>
              <a:t>anagua 2013)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60540"/>
          </a:xfr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es-ES_tradnl" dirty="0" smtClean="0"/>
              <a:t>Desde la firma de los pactos, acuerdos marco…</a:t>
            </a:r>
          </a:p>
          <a:p>
            <a:pPr algn="just">
              <a:buFont typeface="Arial"/>
              <a:buChar char="•"/>
            </a:pPr>
            <a:r>
              <a:rPr lang="es-ES_tradnl" dirty="0" smtClean="0"/>
              <a:t>Desde la existencia de las oficinas internas</a:t>
            </a:r>
          </a:p>
          <a:p>
            <a:pPr algn="just">
              <a:buFont typeface="Arial"/>
              <a:buChar char="•"/>
            </a:pPr>
            <a:r>
              <a:rPr lang="es-ES_tradnl" dirty="0" smtClean="0"/>
              <a:t>Desde la articulación a políticas publicas, vinculando a los actores públicos locales</a:t>
            </a:r>
          </a:p>
          <a:p>
            <a:pPr algn="just">
              <a:buFont typeface="Arial"/>
              <a:buChar char="•"/>
            </a:pPr>
            <a:r>
              <a:rPr lang="es-ES_tradnl" dirty="0" smtClean="0"/>
              <a:t>Desde la presentación conjunta a otras líneas de financiamiento</a:t>
            </a:r>
          </a:p>
          <a:p>
            <a:pPr indent="0" algn="just"/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339090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24223"/>
            <a:ext cx="8229600" cy="936625"/>
          </a:xfrm>
        </p:spPr>
        <p:txBody>
          <a:bodyPr/>
          <a:lstStyle/>
          <a:p>
            <a:r>
              <a:rPr lang="es-ES" dirty="0" smtClean="0"/>
              <a:t>Sostenibilidad (Reuni</a:t>
            </a:r>
            <a:r>
              <a:rPr lang="es-ES" dirty="0" smtClean="0"/>
              <a:t>ón Lima 2014)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32548"/>
          </a:xfrm>
        </p:spPr>
        <p:txBody>
          <a:bodyPr/>
          <a:lstStyle/>
          <a:p>
            <a:pPr algn="just"/>
            <a:r>
              <a:rPr lang="es-ES" sz="2200" dirty="0"/>
              <a:t>Las presentes conclusiones se centran en el impacto y sostenibilidad de los proyectos y sintetizan las aportaciones más relevantes, de acuerdo con las orientaciones generales dadas, sobre las temáticas de Monitoreo y Evaluación de resultados y Estrategias de sostenibilidad.</a:t>
            </a:r>
          </a:p>
          <a:p>
            <a:pPr algn="just"/>
            <a:endParaRPr lang="es-ES" sz="2200" dirty="0"/>
          </a:p>
          <a:p>
            <a:pPr marL="114300" indent="-457200" algn="just">
              <a:buAutoNum type="arabicParenR"/>
            </a:pPr>
            <a:r>
              <a:rPr lang="es-ES" sz="2200" dirty="0" smtClean="0"/>
              <a:t>Desarrollo </a:t>
            </a:r>
            <a:r>
              <a:rPr lang="es-ES" sz="2200" dirty="0"/>
              <a:t>institucional interno, mediante la realización de planes de intervención contextualizados, la creación de unidades específicas de apoyo y la incorporación de propuestas en los programas curriculares de las distintas carreras</a:t>
            </a:r>
            <a:r>
              <a:rPr lang="es-ES" sz="2200" dirty="0" smtClean="0"/>
              <a:t>.</a:t>
            </a:r>
            <a:r>
              <a:rPr lang="es-ES" sz="2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41605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12" y="1052736"/>
            <a:ext cx="8496175" cy="936625"/>
          </a:xfrm>
        </p:spPr>
        <p:txBody>
          <a:bodyPr/>
          <a:lstStyle/>
          <a:p>
            <a:r>
              <a:rPr lang="es-ES" dirty="0" smtClean="0"/>
              <a:t>Sostenibilidad II </a:t>
            </a:r>
            <a:r>
              <a:rPr lang="es-ES" dirty="0"/>
              <a:t>(Reunión Lima 2014)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384476"/>
          </a:xfrm>
        </p:spPr>
        <p:txBody>
          <a:bodyPr/>
          <a:lstStyle/>
          <a:p>
            <a:pPr algn="just"/>
            <a:r>
              <a:rPr lang="es-ES" dirty="0" smtClean="0"/>
              <a:t>2) Desarrollo </a:t>
            </a:r>
            <a:r>
              <a:rPr lang="es-ES" dirty="0"/>
              <a:t>institucional externo, mejorando las relaciones y desarrollando proyectos de vinculación con el entorno social y económico (promoción de empresas y emprendimientos). Se trata de conseguir la sostenibilidad institucional, financiera y, sobre todo, la implicación de la institucionalidad pública (municipios, ministerios,..).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758749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6151</TotalTime>
  <Words>694</Words>
  <Application>Microsoft Macintosh PowerPoint</Application>
  <PresentationFormat>Presentación en pantalla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Default Design</vt:lpstr>
      <vt:lpstr>TEMATICAS AFINES</vt:lpstr>
      <vt:lpstr>ACTIVIDADES COMUNES I</vt:lpstr>
      <vt:lpstr>ACTIVIDADES COMUNES II</vt:lpstr>
      <vt:lpstr>LOGROS  I (al interno y al externo)</vt:lpstr>
      <vt:lpstr>LOGROS  II (al interno y al externo)</vt:lpstr>
      <vt:lpstr>LOGROS  III (al interno y al externo)</vt:lpstr>
      <vt:lpstr>SOSTENIBILIDAD (Reunión Managua 2013)</vt:lpstr>
      <vt:lpstr>Sostenibilidad (Reunión Lima 2014)</vt:lpstr>
      <vt:lpstr>Sostenibilidad II (Reunión Lima 2014)</vt:lpstr>
      <vt:lpstr>Sostenibilidad III (Reunión Lima 2014)</vt:lpstr>
      <vt:lpstr>PROPUESTAS</vt:lpstr>
    </vt:vector>
  </TitlesOfParts>
  <Company>European Commission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European Commission</dc:creator>
  <cp:lastModifiedBy>German Gallego</cp:lastModifiedBy>
  <cp:revision>291</cp:revision>
  <cp:lastPrinted>2013-04-18T14:13:02Z</cp:lastPrinted>
  <dcterms:created xsi:type="dcterms:W3CDTF">2011-10-28T10:25:18Z</dcterms:created>
  <dcterms:modified xsi:type="dcterms:W3CDTF">2014-06-26T13:14:54Z</dcterms:modified>
</cp:coreProperties>
</file>